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sldIdLst>
    <p:sldId id="257" r:id="rId2"/>
    <p:sldId id="258" r:id="rId3"/>
    <p:sldId id="263" r:id="rId4"/>
    <p:sldId id="264" r:id="rId5"/>
    <p:sldId id="265" r:id="rId6"/>
    <p:sldId id="269" r:id="rId7"/>
    <p:sldId id="278" r:id="rId8"/>
    <p:sldId id="280" r:id="rId9"/>
    <p:sldId id="284" r:id="rId10"/>
    <p:sldId id="285" r:id="rId11"/>
    <p:sldId id="293" r:id="rId12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20-Apr-20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74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20-Apr-20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462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20-Apr-20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6480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20-Apr-20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549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20-Apr-20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0343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20-Apr-20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998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20-Apr-20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034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20-Apr-20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500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20-Apr-20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71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20-Apr-20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03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20-Apr-20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69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20-Apr-20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202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20-Apr-20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938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20-Apr-20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7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20-Apr-20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641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20-Apr-20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330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20-Apr-20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36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1"/>
          <p:cNvSpPr txBox="1"/>
          <p:nvPr/>
        </p:nvSpPr>
        <p:spPr>
          <a:xfrm>
            <a:off x="866216" y="1447801"/>
            <a:ext cx="6619243" cy="5334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/>
          <a:p>
            <a:pPr marL="0">
              <a:spcBef>
                <a:spcPct val="0"/>
              </a:spcBef>
              <a:spcAft>
                <a:spcPts val="600"/>
              </a:spcAft>
            </a:pPr>
            <a:r>
              <a:rPr lang="en-US" sz="2400" spc="10" dirty="0">
                <a:latin typeface="+mj-lt"/>
                <a:ea typeface="+mj-ea"/>
                <a:cs typeface="+mj-cs"/>
              </a:rPr>
              <a:t>PRESENTATION ON : INTRAUTERINE FETAL DEATH    </a:t>
            </a:r>
            <a:endParaRPr lang="en-US" sz="2400" dirty="0">
              <a:latin typeface="+mj-lt"/>
              <a:ea typeface="+mj-ea"/>
              <a:cs typeface="+mj-cs"/>
            </a:endParaRPr>
          </a:p>
        </p:txBody>
      </p:sp>
      <p:sp>
        <p:nvSpPr>
          <p:cNvPr id="9" name="text 1"/>
          <p:cNvSpPr txBox="1"/>
          <p:nvPr/>
        </p:nvSpPr>
        <p:spPr>
          <a:xfrm>
            <a:off x="548640" y="6477914"/>
            <a:ext cx="891591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spcAft>
                <a:spcPts val="600"/>
              </a:spcAft>
            </a:pPr>
            <a:r>
              <a:rPr lang="en-US" sz="1200" spc="10" dirty="0">
                <a:solidFill>
                  <a:srgbClr val="9B9B9B"/>
                </a:solidFill>
                <a:latin typeface="Calibri"/>
                <a:cs typeface="Calibri"/>
              </a:rPr>
              <a:t>April 20, 2020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10" name="text 1"/>
          <p:cNvSpPr txBox="1"/>
          <p:nvPr/>
        </p:nvSpPr>
        <p:spPr>
          <a:xfrm>
            <a:off x="8517636" y="6477914"/>
            <a:ext cx="79830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spcAft>
                <a:spcPts val="600"/>
              </a:spcAft>
            </a:pPr>
            <a:r>
              <a:rPr lang="en-US" sz="1200" spc="10">
                <a:solidFill>
                  <a:srgbClr val="9B9B9B"/>
                </a:solidFill>
                <a:latin typeface="Calibri"/>
                <a:cs typeface="Calibri"/>
              </a:rPr>
              <a:t>2</a:t>
            </a:r>
            <a:endParaRPr lang="en-US" sz="1200">
              <a:latin typeface="Calibri"/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461188-9E7C-423C-A66A-847B05591390}"/>
              </a:ext>
            </a:extLst>
          </p:cNvPr>
          <p:cNvSpPr txBox="1"/>
          <p:nvPr/>
        </p:nvSpPr>
        <p:spPr>
          <a:xfrm>
            <a:off x="1143000" y="2819400"/>
            <a:ext cx="548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dirty="0"/>
              <a:t>Presented By: Muhammad Abid </a:t>
            </a:r>
          </a:p>
          <a:p>
            <a:pPr lvl="1"/>
            <a:r>
              <a:rPr lang="en-US" sz="2400" dirty="0"/>
              <a:t>Roll No. 13     BEMS Final Prof.</a:t>
            </a:r>
          </a:p>
          <a:p>
            <a:pPr lvl="3"/>
            <a:r>
              <a:rPr lang="en-US" sz="2400" dirty="0"/>
              <a:t>  UCCM, IUB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E7A753-2A8B-44F6-9807-9B1CCF77A811}"/>
              </a:ext>
            </a:extLst>
          </p:cNvPr>
          <p:cNvSpPr txBox="1"/>
          <p:nvPr/>
        </p:nvSpPr>
        <p:spPr>
          <a:xfrm>
            <a:off x="1371600" y="4800600"/>
            <a:ext cx="4698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dirty="0"/>
              <a:t>Subject Coordinator: </a:t>
            </a:r>
            <a:r>
              <a:rPr lang="en-US" dirty="0" err="1"/>
              <a:t>M'am</a:t>
            </a:r>
            <a:r>
              <a:rPr lang="en-US" dirty="0"/>
              <a:t> Atiya Batool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1"/>
          <p:cNvSpPr txBox="1"/>
          <p:nvPr/>
        </p:nvSpPr>
        <p:spPr>
          <a:xfrm>
            <a:off x="519988" y="1344724"/>
            <a:ext cx="447598" cy="38168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text 1"/>
          <p:cNvSpPr txBox="1"/>
          <p:nvPr/>
        </p:nvSpPr>
        <p:spPr>
          <a:xfrm>
            <a:off x="863193" y="1407795"/>
            <a:ext cx="7700313" cy="98026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Calibri"/>
                <a:cs typeface="Calibri"/>
              </a:rPr>
              <a:t>Emotional support &amp; Counseling as they </a:t>
            </a:r>
            <a:r>
              <a:rPr lang="en-US" sz="3170" spc="10" dirty="0">
                <a:latin typeface="Calibri"/>
                <a:cs typeface="Calibri"/>
              </a:rPr>
              <a:t>a</a:t>
            </a:r>
            <a:r>
              <a:rPr sz="3170" spc="10" dirty="0">
                <a:latin typeface="Calibri"/>
                <a:cs typeface="Calibri"/>
              </a:rPr>
              <a:t>r</a:t>
            </a:r>
            <a:r>
              <a:rPr lang="en-US" sz="3170" spc="10" dirty="0">
                <a:latin typeface="Calibri"/>
                <a:cs typeface="Calibri"/>
              </a:rPr>
              <a:t>e</a:t>
            </a:r>
            <a:r>
              <a:rPr sz="3170" spc="10" dirty="0">
                <a:latin typeface="Calibri"/>
                <a:cs typeface="Calibri"/>
              </a:rPr>
              <a:t> at</a:t>
            </a:r>
            <a:endParaRPr sz="3100" dirty="0">
              <a:latin typeface="Calibri"/>
              <a:cs typeface="Calibri"/>
            </a:endParaRPr>
          </a:p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increased risk </a:t>
            </a:r>
            <a:r>
              <a:rPr lang="en-US" sz="3200" spc="10" dirty="0">
                <a:latin typeface="Calibri"/>
                <a:cs typeface="Calibri"/>
              </a:rPr>
              <a:t>reoccurrence </a:t>
            </a:r>
            <a:r>
              <a:rPr sz="3200" spc="10" dirty="0">
                <a:latin typeface="Calibri"/>
                <a:cs typeface="Calibri"/>
              </a:rPr>
              <a:t>(Nelson,2013)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4" name="text 1"/>
          <p:cNvSpPr txBox="1"/>
          <p:nvPr/>
        </p:nvSpPr>
        <p:spPr>
          <a:xfrm>
            <a:off x="519988" y="2417874"/>
            <a:ext cx="5026715" cy="46997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Arial"/>
                <a:cs typeface="Arial"/>
              </a:rPr>
              <a:t>•  </a:t>
            </a:r>
            <a:r>
              <a:rPr sz="3170" spc="10" dirty="0">
                <a:latin typeface="Calibri"/>
                <a:cs typeface="Calibri"/>
              </a:rPr>
              <a:t>Keep in non maternity ward</a:t>
            </a:r>
            <a:endParaRPr sz="3100" dirty="0">
              <a:latin typeface="Calibri"/>
              <a:cs typeface="Calibri"/>
            </a:endParaRPr>
          </a:p>
        </p:txBody>
      </p:sp>
      <p:sp>
        <p:nvSpPr>
          <p:cNvPr id="5" name="text 1"/>
          <p:cNvSpPr txBox="1"/>
          <p:nvPr/>
        </p:nvSpPr>
        <p:spPr>
          <a:xfrm>
            <a:off x="519988" y="3003090"/>
            <a:ext cx="447598" cy="38168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6" name="text 1"/>
          <p:cNvSpPr txBox="1"/>
          <p:nvPr/>
        </p:nvSpPr>
        <p:spPr>
          <a:xfrm>
            <a:off x="863193" y="3066161"/>
            <a:ext cx="7664111" cy="89466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Calibri"/>
                <a:cs typeface="Calibri"/>
              </a:rPr>
              <a:t>Suppression of lactation (tight breast support,</a:t>
            </a:r>
            <a:endParaRPr sz="3100" dirty="0">
              <a:latin typeface="Calibri"/>
              <a:cs typeface="Calibri"/>
            </a:endParaRPr>
          </a:p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dopamine agonists, estrogen)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7" name="text 1"/>
          <p:cNvSpPr txBox="1"/>
          <p:nvPr/>
        </p:nvSpPr>
        <p:spPr>
          <a:xfrm>
            <a:off x="519988" y="4076367"/>
            <a:ext cx="447598" cy="38167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Arial"/>
                <a:cs typeface="Arial"/>
              </a:rPr>
              <a:t>•</a:t>
            </a:r>
            <a:endParaRPr sz="3200">
              <a:latin typeface="Arial"/>
              <a:cs typeface="Arial"/>
            </a:endParaRPr>
          </a:p>
        </p:txBody>
      </p:sp>
      <p:sp>
        <p:nvSpPr>
          <p:cNvPr id="8" name="text 1"/>
          <p:cNvSpPr txBox="1"/>
          <p:nvPr/>
        </p:nvSpPr>
        <p:spPr>
          <a:xfrm>
            <a:off x="863193" y="4139438"/>
            <a:ext cx="6779548" cy="98026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Calibri"/>
                <a:cs typeface="Calibri"/>
              </a:rPr>
              <a:t>Counsel for future pregnancy, early visit,</a:t>
            </a:r>
            <a:endParaRPr sz="3100" dirty="0">
              <a:latin typeface="Calibri"/>
              <a:cs typeface="Calibri"/>
            </a:endParaRPr>
          </a:p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preconceptional testing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9" name="text 1"/>
          <p:cNvSpPr txBox="1"/>
          <p:nvPr/>
        </p:nvSpPr>
        <p:spPr>
          <a:xfrm>
            <a:off x="519988" y="5149517"/>
            <a:ext cx="7444563" cy="46997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Arial"/>
                <a:cs typeface="Arial"/>
              </a:rPr>
              <a:t>•  </a:t>
            </a:r>
            <a:r>
              <a:rPr sz="3170" spc="10" dirty="0">
                <a:latin typeface="Calibri"/>
                <a:cs typeface="Calibri"/>
              </a:rPr>
              <a:t>Assurance in cases of non recurring causes</a:t>
            </a:r>
            <a:endParaRPr sz="3100" dirty="0">
              <a:latin typeface="Calibri"/>
              <a:cs typeface="Calibri"/>
            </a:endParaRPr>
          </a:p>
        </p:txBody>
      </p:sp>
      <p:sp>
        <p:nvSpPr>
          <p:cNvPr id="10" name="text 1"/>
          <p:cNvSpPr txBox="1"/>
          <p:nvPr/>
        </p:nvSpPr>
        <p:spPr>
          <a:xfrm>
            <a:off x="519988" y="5734758"/>
            <a:ext cx="4596207" cy="46997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Arial"/>
                <a:cs typeface="Arial"/>
              </a:rPr>
              <a:t>•  </a:t>
            </a:r>
            <a:r>
              <a:rPr sz="3170" spc="10" dirty="0">
                <a:latin typeface="Calibri"/>
                <a:cs typeface="Calibri"/>
              </a:rPr>
              <a:t>Contraceptive counseling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11" name="text 1"/>
          <p:cNvSpPr txBox="1"/>
          <p:nvPr/>
        </p:nvSpPr>
        <p:spPr>
          <a:xfrm>
            <a:off x="631850" y="544576"/>
            <a:ext cx="3006977" cy="6771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4400" b="1" i="1" spc="10" dirty="0">
                <a:solidFill>
                  <a:srgbClr val="C00000"/>
                </a:solidFill>
                <a:latin typeface="Calibri"/>
                <a:cs typeface="Calibri"/>
              </a:rPr>
              <a:t>Post delivery</a:t>
            </a:r>
            <a:endParaRPr sz="4400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sp>
        <p:nvSpPr>
          <p:cNvPr id="13" name="text 1"/>
          <p:cNvSpPr txBox="1"/>
          <p:nvPr/>
        </p:nvSpPr>
        <p:spPr>
          <a:xfrm>
            <a:off x="8439912" y="6477914"/>
            <a:ext cx="190347" cy="15240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1200" spc="10" dirty="0">
                <a:solidFill>
                  <a:srgbClr val="9B9B9B"/>
                </a:solidFill>
                <a:latin typeface="Calibri"/>
                <a:cs typeface="Calibri"/>
              </a:rPr>
              <a:t>30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75" y="227686"/>
            <a:ext cx="9024425" cy="6858000"/>
          </a:xfrm>
          <a:prstGeom prst="rect">
            <a:avLst/>
          </a:prstGeom>
        </p:spPr>
      </p:pic>
      <p:sp>
        <p:nvSpPr>
          <p:cNvPr id="3" name="text 1"/>
          <p:cNvSpPr txBox="1"/>
          <p:nvPr/>
        </p:nvSpPr>
        <p:spPr>
          <a:xfrm>
            <a:off x="8439912" y="6477914"/>
            <a:ext cx="190347" cy="15240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1200" spc="10" dirty="0">
                <a:solidFill>
                  <a:srgbClr val="9B9B9B"/>
                </a:solidFill>
                <a:latin typeface="Calibri"/>
                <a:cs typeface="Calibri"/>
              </a:rPr>
              <a:t>38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FBAEE6-26B9-4EB3-B325-7921911BDDDF}"/>
              </a:ext>
            </a:extLst>
          </p:cNvPr>
          <p:cNvSpPr/>
          <p:nvPr/>
        </p:nvSpPr>
        <p:spPr>
          <a:xfrm flipH="1">
            <a:off x="8110025" y="5181600"/>
            <a:ext cx="10668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Muhamad</a:t>
            </a:r>
          </a:p>
          <a:p>
            <a:pPr algn="ctr"/>
            <a:r>
              <a:rPr lang="en-US" sz="12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Abid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74C5434-6E59-49B1-A41F-623125331B07}"/>
              </a:ext>
            </a:extLst>
          </p:cNvPr>
          <p:cNvSpPr/>
          <p:nvPr/>
        </p:nvSpPr>
        <p:spPr>
          <a:xfrm>
            <a:off x="2514600" y="3201181"/>
            <a:ext cx="990601" cy="4308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Muhammad</a:t>
            </a:r>
          </a:p>
          <a:p>
            <a:pPr algn="ctr"/>
            <a:r>
              <a:rPr lang="en-US" sz="11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Abid</a:t>
            </a:r>
            <a:endParaRPr lang="en-US" sz="11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1"/>
          <p:cNvSpPr txBox="1"/>
          <p:nvPr/>
        </p:nvSpPr>
        <p:spPr>
          <a:xfrm>
            <a:off x="548640" y="427736"/>
            <a:ext cx="783336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algn="ctr">
              <a:lnSpc>
                <a:spcPct val="100000"/>
              </a:lnSpc>
            </a:pPr>
            <a:r>
              <a:rPr sz="4000" b="1" i="1" spc="10" dirty="0">
                <a:solidFill>
                  <a:srgbClr val="0070C0"/>
                </a:solidFill>
                <a:latin typeface="Calibri"/>
                <a:cs typeface="Calibri"/>
              </a:rPr>
              <a:t>INTRAUTERINE FETAL DEATH (IUFD)</a:t>
            </a:r>
            <a:endParaRPr sz="4000" dirty="0">
              <a:solidFill>
                <a:srgbClr val="0070C0"/>
              </a:solidFill>
              <a:latin typeface="Calibri"/>
              <a:cs typeface="Calibri"/>
            </a:endParaRPr>
          </a:p>
        </p:txBody>
      </p:sp>
      <p:sp>
        <p:nvSpPr>
          <p:cNvPr id="3" name="text 1"/>
          <p:cNvSpPr txBox="1"/>
          <p:nvPr/>
        </p:nvSpPr>
        <p:spPr>
          <a:xfrm>
            <a:off x="305714" y="1407795"/>
            <a:ext cx="8567602" cy="971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algn="ctr">
              <a:lnSpc>
                <a:spcPct val="100000"/>
              </a:lnSpc>
            </a:pPr>
            <a:r>
              <a:rPr sz="311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Fetal death before onset of labour or fetus with no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signs of life in uterus after 20 weeks of gestation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1"/>
          <p:cNvSpPr txBox="1"/>
          <p:nvPr/>
        </p:nvSpPr>
        <p:spPr>
          <a:xfrm>
            <a:off x="305714" y="4317365"/>
            <a:ext cx="8323631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algn="ctr">
              <a:lnSpc>
                <a:spcPct val="100000"/>
              </a:lnSpc>
            </a:pPr>
            <a:r>
              <a:rPr sz="3000" b="1" i="1" spc="10" dirty="0">
                <a:latin typeface="Calibri"/>
                <a:cs typeface="Calibri"/>
              </a:rPr>
              <a:t>An infant delivered without signs of life after 20 weeks</a:t>
            </a:r>
            <a:r>
              <a:rPr lang="en-US" sz="3000" dirty="0">
                <a:latin typeface="Calibri"/>
                <a:cs typeface="Calibri"/>
              </a:rPr>
              <a:t> </a:t>
            </a:r>
            <a:r>
              <a:rPr sz="3000" b="1" i="1" spc="10" dirty="0">
                <a:latin typeface="Calibri"/>
                <a:cs typeface="Calibri"/>
              </a:rPr>
              <a:t>of gestation or weighing &gt;500 gms when gestation age</a:t>
            </a:r>
            <a:r>
              <a:rPr lang="en-US" sz="3000" b="1" i="1" spc="10" dirty="0">
                <a:latin typeface="Calibri"/>
                <a:cs typeface="Calibri"/>
              </a:rPr>
              <a:t> is not known</a:t>
            </a:r>
            <a:endParaRPr lang="en-US" sz="3000" dirty="0">
              <a:latin typeface="Calibri"/>
              <a:cs typeface="Calibri"/>
            </a:endParaRPr>
          </a:p>
          <a:p>
            <a:pPr marL="0">
              <a:lnSpc>
                <a:spcPct val="100000"/>
              </a:lnSpc>
            </a:pPr>
            <a:endParaRPr sz="3000" dirty="0">
              <a:latin typeface="Calibri"/>
              <a:cs typeface="Calibri"/>
            </a:endParaRPr>
          </a:p>
        </p:txBody>
      </p:sp>
      <p:sp>
        <p:nvSpPr>
          <p:cNvPr id="9" name="text 1"/>
          <p:cNvSpPr txBox="1"/>
          <p:nvPr/>
        </p:nvSpPr>
        <p:spPr>
          <a:xfrm>
            <a:off x="548640" y="6477914"/>
            <a:ext cx="891591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lang="en-US" sz="1200" spc="10" dirty="0">
                <a:solidFill>
                  <a:srgbClr val="9B9B9B"/>
                </a:solidFill>
                <a:latin typeface="Calibri"/>
                <a:cs typeface="Calibri"/>
              </a:rPr>
              <a:t>April 20, 2020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10" name="text 1"/>
          <p:cNvSpPr txBox="1"/>
          <p:nvPr/>
        </p:nvSpPr>
        <p:spPr>
          <a:xfrm>
            <a:off x="8517636" y="6477914"/>
            <a:ext cx="111709" cy="15240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1200" spc="10" dirty="0">
                <a:solidFill>
                  <a:srgbClr val="9B9B9B"/>
                </a:solidFill>
                <a:latin typeface="Calibri"/>
                <a:cs typeface="Calibri"/>
              </a:rPr>
              <a:t>3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1DB165-F00C-4D91-8485-E2457F735599}"/>
              </a:ext>
            </a:extLst>
          </p:cNvPr>
          <p:cNvSpPr txBox="1"/>
          <p:nvPr/>
        </p:nvSpPr>
        <p:spPr>
          <a:xfrm>
            <a:off x="548640" y="3607200"/>
            <a:ext cx="3231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b="1" dirty="0"/>
              <a:t>WHO Definition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1"/>
          <p:cNvSpPr txBox="1"/>
          <p:nvPr/>
        </p:nvSpPr>
        <p:spPr>
          <a:xfrm>
            <a:off x="548640" y="491388"/>
            <a:ext cx="2547429" cy="73866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4800" b="1" i="1" spc="10" dirty="0">
                <a:solidFill>
                  <a:schemeClr val="accent6"/>
                </a:solidFill>
                <a:latin typeface="Calibri"/>
                <a:cs typeface="Calibri"/>
              </a:rPr>
              <a:t>ETIOLOGY</a:t>
            </a:r>
            <a:endParaRPr sz="4800" dirty="0">
              <a:solidFill>
                <a:schemeClr val="accent6"/>
              </a:solidFill>
              <a:latin typeface="Calibri"/>
              <a:cs typeface="Calibri"/>
            </a:endParaRPr>
          </a:p>
        </p:txBody>
      </p:sp>
      <p:sp>
        <p:nvSpPr>
          <p:cNvPr id="3" name="text 1"/>
          <p:cNvSpPr txBox="1"/>
          <p:nvPr/>
        </p:nvSpPr>
        <p:spPr>
          <a:xfrm>
            <a:off x="519988" y="1344724"/>
            <a:ext cx="4628352" cy="46997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Arial"/>
                <a:cs typeface="Arial"/>
              </a:rPr>
              <a:t>•  </a:t>
            </a:r>
            <a:r>
              <a:rPr sz="3170" spc="10" dirty="0">
                <a:latin typeface="Calibri"/>
                <a:cs typeface="Calibri"/>
              </a:rPr>
              <a:t>Unknown in 50% of cases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4" name="text 1"/>
          <p:cNvSpPr txBox="1"/>
          <p:nvPr/>
        </p:nvSpPr>
        <p:spPr>
          <a:xfrm>
            <a:off x="519988" y="1929664"/>
            <a:ext cx="2761642" cy="47033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Arial"/>
                <a:cs typeface="Arial"/>
              </a:rPr>
              <a:t>•  </a:t>
            </a:r>
            <a:r>
              <a:rPr sz="3170" spc="10" dirty="0">
                <a:latin typeface="Calibri"/>
                <a:cs typeface="Calibri"/>
              </a:rPr>
              <a:t>Known causes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857224" y="2714561"/>
            <a:ext cx="1214450" cy="700087"/>
          </a:xfrm>
          <a:custGeom>
            <a:avLst/>
            <a:gdLst/>
            <a:ahLst/>
            <a:cxnLst/>
            <a:rect l="l" t="t" r="r" b="b"/>
            <a:pathLst>
              <a:path w="1214450" h="700087">
                <a:moveTo>
                  <a:pt x="0" y="700088"/>
                </a:moveTo>
                <a:lnTo>
                  <a:pt x="0" y="0"/>
                </a:lnTo>
                <a:lnTo>
                  <a:pt x="1214450" y="0"/>
                </a:lnTo>
                <a:lnTo>
                  <a:pt x="1214450" y="700088"/>
                </a:lnTo>
                <a:lnTo>
                  <a:pt x="0" y="700088"/>
                </a:lnTo>
                <a:close/>
              </a:path>
            </a:pathLst>
          </a:custGeom>
          <a:solidFill>
            <a:srgbClr val="9BBB5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071624" y="2714561"/>
            <a:ext cx="3000375" cy="700087"/>
          </a:xfrm>
          <a:custGeom>
            <a:avLst/>
            <a:gdLst/>
            <a:ahLst/>
            <a:cxnLst/>
            <a:rect l="l" t="t" r="r" b="b"/>
            <a:pathLst>
              <a:path w="3000375" h="700087">
                <a:moveTo>
                  <a:pt x="0" y="700088"/>
                </a:moveTo>
                <a:lnTo>
                  <a:pt x="0" y="0"/>
                </a:lnTo>
                <a:lnTo>
                  <a:pt x="3000375" y="0"/>
                </a:lnTo>
                <a:lnTo>
                  <a:pt x="3000375" y="700088"/>
                </a:lnTo>
                <a:lnTo>
                  <a:pt x="0" y="700088"/>
                </a:lnTo>
                <a:close/>
              </a:path>
            </a:pathLst>
          </a:custGeom>
          <a:solidFill>
            <a:srgbClr val="9BBB5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072126" y="2714561"/>
            <a:ext cx="3500501" cy="700087"/>
          </a:xfrm>
          <a:custGeom>
            <a:avLst/>
            <a:gdLst/>
            <a:ahLst/>
            <a:cxnLst/>
            <a:rect l="l" t="t" r="r" b="b"/>
            <a:pathLst>
              <a:path w="3500501" h="700087">
                <a:moveTo>
                  <a:pt x="0" y="700088"/>
                </a:moveTo>
                <a:lnTo>
                  <a:pt x="0" y="0"/>
                </a:lnTo>
                <a:lnTo>
                  <a:pt x="3500501" y="0"/>
                </a:lnTo>
                <a:lnTo>
                  <a:pt x="3500501" y="700088"/>
                </a:lnTo>
                <a:lnTo>
                  <a:pt x="0" y="700088"/>
                </a:lnTo>
                <a:close/>
              </a:path>
            </a:pathLst>
          </a:custGeom>
          <a:solidFill>
            <a:srgbClr val="9BBB59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57224" y="3414712"/>
            <a:ext cx="1214450" cy="700087"/>
          </a:xfrm>
          <a:custGeom>
            <a:avLst/>
            <a:gdLst/>
            <a:ahLst/>
            <a:cxnLst/>
            <a:rect l="l" t="t" r="r" b="b"/>
            <a:pathLst>
              <a:path w="1214450" h="700087">
                <a:moveTo>
                  <a:pt x="0" y="700088"/>
                </a:moveTo>
                <a:lnTo>
                  <a:pt x="0" y="0"/>
                </a:lnTo>
                <a:lnTo>
                  <a:pt x="1214450" y="0"/>
                </a:lnTo>
                <a:lnTo>
                  <a:pt x="1214450" y="700088"/>
                </a:lnTo>
                <a:lnTo>
                  <a:pt x="0" y="700088"/>
                </a:lnTo>
                <a:close/>
              </a:path>
            </a:pathLst>
          </a:custGeom>
          <a:solidFill>
            <a:srgbClr val="DEE7D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071624" y="3414712"/>
            <a:ext cx="3000375" cy="700087"/>
          </a:xfrm>
          <a:custGeom>
            <a:avLst/>
            <a:gdLst/>
            <a:ahLst/>
            <a:cxnLst/>
            <a:rect l="l" t="t" r="r" b="b"/>
            <a:pathLst>
              <a:path w="3000375" h="700087">
                <a:moveTo>
                  <a:pt x="0" y="700088"/>
                </a:moveTo>
                <a:lnTo>
                  <a:pt x="0" y="0"/>
                </a:lnTo>
                <a:lnTo>
                  <a:pt x="3000375" y="0"/>
                </a:lnTo>
                <a:lnTo>
                  <a:pt x="3000375" y="700088"/>
                </a:lnTo>
                <a:lnTo>
                  <a:pt x="0" y="700088"/>
                </a:lnTo>
                <a:close/>
              </a:path>
            </a:pathLst>
          </a:custGeom>
          <a:solidFill>
            <a:srgbClr val="DEE7D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072126" y="3414712"/>
            <a:ext cx="3500501" cy="700087"/>
          </a:xfrm>
          <a:custGeom>
            <a:avLst/>
            <a:gdLst/>
            <a:ahLst/>
            <a:cxnLst/>
            <a:rect l="l" t="t" r="r" b="b"/>
            <a:pathLst>
              <a:path w="3500501" h="700087">
                <a:moveTo>
                  <a:pt x="0" y="700088"/>
                </a:moveTo>
                <a:lnTo>
                  <a:pt x="0" y="0"/>
                </a:lnTo>
                <a:lnTo>
                  <a:pt x="3500501" y="0"/>
                </a:lnTo>
                <a:lnTo>
                  <a:pt x="3500501" y="700088"/>
                </a:lnTo>
                <a:lnTo>
                  <a:pt x="0" y="700088"/>
                </a:lnTo>
                <a:close/>
              </a:path>
            </a:pathLst>
          </a:custGeom>
          <a:solidFill>
            <a:srgbClr val="DEE7D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57224" y="4114863"/>
            <a:ext cx="1214450" cy="700087"/>
          </a:xfrm>
          <a:custGeom>
            <a:avLst/>
            <a:gdLst/>
            <a:ahLst/>
            <a:cxnLst/>
            <a:rect l="l" t="t" r="r" b="b"/>
            <a:pathLst>
              <a:path w="1214450" h="700087">
                <a:moveTo>
                  <a:pt x="0" y="700088"/>
                </a:moveTo>
                <a:lnTo>
                  <a:pt x="0" y="0"/>
                </a:lnTo>
                <a:lnTo>
                  <a:pt x="1214450" y="0"/>
                </a:lnTo>
                <a:lnTo>
                  <a:pt x="1214450" y="700088"/>
                </a:lnTo>
                <a:lnTo>
                  <a:pt x="0" y="700088"/>
                </a:lnTo>
                <a:close/>
              </a:path>
            </a:pathLst>
          </a:custGeom>
          <a:solidFill>
            <a:srgbClr val="EFF3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071624" y="4114863"/>
            <a:ext cx="3000375" cy="700087"/>
          </a:xfrm>
          <a:custGeom>
            <a:avLst/>
            <a:gdLst/>
            <a:ahLst/>
            <a:cxnLst/>
            <a:rect l="l" t="t" r="r" b="b"/>
            <a:pathLst>
              <a:path w="3000375" h="700087">
                <a:moveTo>
                  <a:pt x="0" y="700088"/>
                </a:moveTo>
                <a:lnTo>
                  <a:pt x="0" y="0"/>
                </a:lnTo>
                <a:lnTo>
                  <a:pt x="3000375" y="0"/>
                </a:lnTo>
                <a:lnTo>
                  <a:pt x="3000375" y="700088"/>
                </a:lnTo>
                <a:lnTo>
                  <a:pt x="0" y="700088"/>
                </a:lnTo>
                <a:close/>
              </a:path>
            </a:pathLst>
          </a:custGeom>
          <a:solidFill>
            <a:srgbClr val="EFF3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072126" y="4114863"/>
            <a:ext cx="3500501" cy="700087"/>
          </a:xfrm>
          <a:custGeom>
            <a:avLst/>
            <a:gdLst/>
            <a:ahLst/>
            <a:cxnLst/>
            <a:rect l="l" t="t" r="r" b="b"/>
            <a:pathLst>
              <a:path w="3500501" h="700087">
                <a:moveTo>
                  <a:pt x="0" y="700088"/>
                </a:moveTo>
                <a:lnTo>
                  <a:pt x="0" y="0"/>
                </a:lnTo>
                <a:lnTo>
                  <a:pt x="3500501" y="0"/>
                </a:lnTo>
                <a:lnTo>
                  <a:pt x="3500501" y="700088"/>
                </a:lnTo>
                <a:lnTo>
                  <a:pt x="0" y="700088"/>
                </a:lnTo>
                <a:close/>
              </a:path>
            </a:pathLst>
          </a:custGeom>
          <a:solidFill>
            <a:srgbClr val="EFF3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57224" y="4814887"/>
            <a:ext cx="1214450" cy="700087"/>
          </a:xfrm>
          <a:custGeom>
            <a:avLst/>
            <a:gdLst/>
            <a:ahLst/>
            <a:cxnLst/>
            <a:rect l="l" t="t" r="r" b="b"/>
            <a:pathLst>
              <a:path w="1214450" h="700087">
                <a:moveTo>
                  <a:pt x="0" y="700088"/>
                </a:moveTo>
                <a:lnTo>
                  <a:pt x="0" y="0"/>
                </a:lnTo>
                <a:lnTo>
                  <a:pt x="1214450" y="0"/>
                </a:lnTo>
                <a:lnTo>
                  <a:pt x="1214450" y="700088"/>
                </a:lnTo>
                <a:lnTo>
                  <a:pt x="0" y="700088"/>
                </a:lnTo>
                <a:close/>
              </a:path>
            </a:pathLst>
          </a:custGeom>
          <a:solidFill>
            <a:srgbClr val="DEE7D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071624" y="4814887"/>
            <a:ext cx="3000375" cy="700087"/>
          </a:xfrm>
          <a:custGeom>
            <a:avLst/>
            <a:gdLst/>
            <a:ahLst/>
            <a:cxnLst/>
            <a:rect l="l" t="t" r="r" b="b"/>
            <a:pathLst>
              <a:path w="3000375" h="700087">
                <a:moveTo>
                  <a:pt x="0" y="700088"/>
                </a:moveTo>
                <a:lnTo>
                  <a:pt x="0" y="0"/>
                </a:lnTo>
                <a:lnTo>
                  <a:pt x="3000375" y="0"/>
                </a:lnTo>
                <a:lnTo>
                  <a:pt x="3000375" y="700088"/>
                </a:lnTo>
                <a:lnTo>
                  <a:pt x="0" y="700088"/>
                </a:lnTo>
                <a:close/>
              </a:path>
            </a:pathLst>
          </a:custGeom>
          <a:solidFill>
            <a:srgbClr val="DEE7D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072126" y="4814887"/>
            <a:ext cx="3500501" cy="700087"/>
          </a:xfrm>
          <a:custGeom>
            <a:avLst/>
            <a:gdLst/>
            <a:ahLst/>
            <a:cxnLst/>
            <a:rect l="l" t="t" r="r" b="b"/>
            <a:pathLst>
              <a:path w="3500501" h="700087">
                <a:moveTo>
                  <a:pt x="0" y="700088"/>
                </a:moveTo>
                <a:lnTo>
                  <a:pt x="0" y="0"/>
                </a:lnTo>
                <a:lnTo>
                  <a:pt x="3500501" y="0"/>
                </a:lnTo>
                <a:lnTo>
                  <a:pt x="3500501" y="700088"/>
                </a:lnTo>
                <a:lnTo>
                  <a:pt x="0" y="700088"/>
                </a:lnTo>
                <a:close/>
              </a:path>
            </a:pathLst>
          </a:custGeom>
          <a:solidFill>
            <a:srgbClr val="DEE7D1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57224" y="5514988"/>
            <a:ext cx="1214450" cy="700087"/>
          </a:xfrm>
          <a:custGeom>
            <a:avLst/>
            <a:gdLst/>
            <a:ahLst/>
            <a:cxnLst/>
            <a:rect l="l" t="t" r="r" b="b"/>
            <a:pathLst>
              <a:path w="1214450" h="700087">
                <a:moveTo>
                  <a:pt x="0" y="700087"/>
                </a:moveTo>
                <a:lnTo>
                  <a:pt x="0" y="0"/>
                </a:lnTo>
                <a:lnTo>
                  <a:pt x="1214450" y="0"/>
                </a:lnTo>
                <a:lnTo>
                  <a:pt x="1214450" y="700087"/>
                </a:lnTo>
                <a:lnTo>
                  <a:pt x="0" y="700087"/>
                </a:lnTo>
                <a:close/>
              </a:path>
            </a:pathLst>
          </a:custGeom>
          <a:solidFill>
            <a:srgbClr val="EFF3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071624" y="5514988"/>
            <a:ext cx="3000375" cy="700087"/>
          </a:xfrm>
          <a:custGeom>
            <a:avLst/>
            <a:gdLst/>
            <a:ahLst/>
            <a:cxnLst/>
            <a:rect l="l" t="t" r="r" b="b"/>
            <a:pathLst>
              <a:path w="3000375" h="700087">
                <a:moveTo>
                  <a:pt x="0" y="700087"/>
                </a:moveTo>
                <a:lnTo>
                  <a:pt x="0" y="0"/>
                </a:lnTo>
                <a:lnTo>
                  <a:pt x="3000375" y="0"/>
                </a:lnTo>
                <a:lnTo>
                  <a:pt x="3000375" y="700087"/>
                </a:lnTo>
                <a:lnTo>
                  <a:pt x="0" y="700087"/>
                </a:lnTo>
                <a:close/>
              </a:path>
            </a:pathLst>
          </a:custGeom>
          <a:solidFill>
            <a:srgbClr val="EFF3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072126" y="5514988"/>
            <a:ext cx="3500501" cy="700087"/>
          </a:xfrm>
          <a:custGeom>
            <a:avLst/>
            <a:gdLst/>
            <a:ahLst/>
            <a:cxnLst/>
            <a:rect l="l" t="t" r="r" b="b"/>
            <a:pathLst>
              <a:path w="3500501" h="700087">
                <a:moveTo>
                  <a:pt x="0" y="700087"/>
                </a:moveTo>
                <a:lnTo>
                  <a:pt x="0" y="0"/>
                </a:lnTo>
                <a:lnTo>
                  <a:pt x="3500501" y="0"/>
                </a:lnTo>
                <a:lnTo>
                  <a:pt x="3500501" y="700087"/>
                </a:lnTo>
                <a:lnTo>
                  <a:pt x="0" y="700087"/>
                </a:lnTo>
                <a:close/>
              </a:path>
            </a:pathLst>
          </a:custGeom>
          <a:solidFill>
            <a:srgbClr val="EFF3EA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065274" y="2701925"/>
            <a:ext cx="12700" cy="3525850"/>
          </a:xfrm>
          <a:custGeom>
            <a:avLst/>
            <a:gdLst/>
            <a:ahLst/>
            <a:cxnLst/>
            <a:rect l="l" t="t" r="r" b="b"/>
            <a:pathLst>
              <a:path w="12700" h="3525850">
                <a:moveTo>
                  <a:pt x="6350" y="6350"/>
                </a:moveTo>
                <a:lnTo>
                  <a:pt x="6350" y="35195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065776" y="2701925"/>
            <a:ext cx="12700" cy="3525850"/>
          </a:xfrm>
          <a:custGeom>
            <a:avLst/>
            <a:gdLst/>
            <a:ahLst/>
            <a:cxnLst/>
            <a:rect l="l" t="t" r="r" b="b"/>
            <a:pathLst>
              <a:path w="12700" h="3525850">
                <a:moveTo>
                  <a:pt x="6350" y="6350"/>
                </a:moveTo>
                <a:lnTo>
                  <a:pt x="6350" y="35195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831824" y="3395599"/>
            <a:ext cx="7766075" cy="38100"/>
          </a:xfrm>
          <a:custGeom>
            <a:avLst/>
            <a:gdLst/>
            <a:ahLst/>
            <a:cxnLst/>
            <a:rect l="l" t="t" r="r" b="b"/>
            <a:pathLst>
              <a:path w="7766075" h="38100">
                <a:moveTo>
                  <a:pt x="19050" y="19050"/>
                </a:moveTo>
                <a:lnTo>
                  <a:pt x="7747026" y="1905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844524" y="4108450"/>
            <a:ext cx="7740675" cy="12700"/>
          </a:xfrm>
          <a:custGeom>
            <a:avLst/>
            <a:gdLst/>
            <a:ahLst/>
            <a:cxnLst/>
            <a:rect l="l" t="t" r="r" b="b"/>
            <a:pathLst>
              <a:path w="7740675" h="12700">
                <a:moveTo>
                  <a:pt x="6350" y="6350"/>
                </a:moveTo>
                <a:lnTo>
                  <a:pt x="7734326" y="63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44524" y="4808601"/>
            <a:ext cx="7740675" cy="12700"/>
          </a:xfrm>
          <a:custGeom>
            <a:avLst/>
            <a:gdLst/>
            <a:ahLst/>
            <a:cxnLst/>
            <a:rect l="l" t="t" r="r" b="b"/>
            <a:pathLst>
              <a:path w="7740675" h="12700">
                <a:moveTo>
                  <a:pt x="6350" y="6350"/>
                </a:moveTo>
                <a:lnTo>
                  <a:pt x="7734326" y="63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44524" y="5508625"/>
            <a:ext cx="7740675" cy="12700"/>
          </a:xfrm>
          <a:custGeom>
            <a:avLst/>
            <a:gdLst/>
            <a:ahLst/>
            <a:cxnLst/>
            <a:rect l="l" t="t" r="r" b="b"/>
            <a:pathLst>
              <a:path w="7740675" h="12700">
                <a:moveTo>
                  <a:pt x="6350" y="6350"/>
                </a:moveTo>
                <a:lnTo>
                  <a:pt x="7734326" y="63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50874" y="2701925"/>
            <a:ext cx="12700" cy="3525850"/>
          </a:xfrm>
          <a:custGeom>
            <a:avLst/>
            <a:gdLst/>
            <a:ahLst/>
            <a:cxnLst/>
            <a:rect l="l" t="t" r="r" b="b"/>
            <a:pathLst>
              <a:path w="12700" h="3525850">
                <a:moveTo>
                  <a:pt x="6350" y="6350"/>
                </a:moveTo>
                <a:lnTo>
                  <a:pt x="6350" y="35195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8566150" y="2701925"/>
            <a:ext cx="12700" cy="3525850"/>
          </a:xfrm>
          <a:custGeom>
            <a:avLst/>
            <a:gdLst/>
            <a:ahLst/>
            <a:cxnLst/>
            <a:rect l="l" t="t" r="r" b="b"/>
            <a:pathLst>
              <a:path w="12700" h="3525850">
                <a:moveTo>
                  <a:pt x="6350" y="6350"/>
                </a:moveTo>
                <a:lnTo>
                  <a:pt x="6350" y="35195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844524" y="2708275"/>
            <a:ext cx="7740675" cy="12700"/>
          </a:xfrm>
          <a:custGeom>
            <a:avLst/>
            <a:gdLst/>
            <a:ahLst/>
            <a:cxnLst/>
            <a:rect l="l" t="t" r="r" b="b"/>
            <a:pathLst>
              <a:path w="7740675" h="12700">
                <a:moveTo>
                  <a:pt x="6350" y="6350"/>
                </a:moveTo>
                <a:lnTo>
                  <a:pt x="7734326" y="63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844524" y="6208725"/>
            <a:ext cx="7740675" cy="12700"/>
          </a:xfrm>
          <a:custGeom>
            <a:avLst/>
            <a:gdLst/>
            <a:ahLst/>
            <a:cxnLst/>
            <a:rect l="l" t="t" r="r" b="b"/>
            <a:pathLst>
              <a:path w="7740675" h="12700">
                <a:moveTo>
                  <a:pt x="6350" y="6350"/>
                </a:moveTo>
                <a:lnTo>
                  <a:pt x="7734326" y="635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text 1"/>
          <p:cNvSpPr txBox="1"/>
          <p:nvPr/>
        </p:nvSpPr>
        <p:spPr>
          <a:xfrm>
            <a:off x="948842" y="2836443"/>
            <a:ext cx="947177" cy="40721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b="1" spc="10" dirty="0">
                <a:latin typeface="Calibri"/>
                <a:cs typeface="Calibri"/>
              </a:rPr>
              <a:t>S/No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text 1"/>
          <p:cNvSpPr txBox="1"/>
          <p:nvPr/>
        </p:nvSpPr>
        <p:spPr>
          <a:xfrm>
            <a:off x="2163445" y="2836443"/>
            <a:ext cx="1255844" cy="40721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b="1" spc="10" dirty="0">
                <a:latin typeface="Calibri"/>
                <a:cs typeface="Calibri"/>
              </a:rPr>
              <a:t>Causes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text 1"/>
          <p:cNvSpPr txBox="1"/>
          <p:nvPr/>
        </p:nvSpPr>
        <p:spPr>
          <a:xfrm>
            <a:off x="5164582" y="2836443"/>
            <a:ext cx="388888" cy="40721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b="1" spc="10" dirty="0">
                <a:latin typeface="Calibri"/>
                <a:cs typeface="Calibri"/>
              </a:rPr>
              <a:t>%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8" name="text 1"/>
          <p:cNvSpPr txBox="1"/>
          <p:nvPr/>
        </p:nvSpPr>
        <p:spPr>
          <a:xfrm>
            <a:off x="948842" y="3537076"/>
            <a:ext cx="399116" cy="4069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1.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text 1"/>
          <p:cNvSpPr txBox="1"/>
          <p:nvPr/>
        </p:nvSpPr>
        <p:spPr>
          <a:xfrm>
            <a:off x="2163445" y="3537076"/>
            <a:ext cx="1609321" cy="4069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Maternal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0" name="text 1"/>
          <p:cNvSpPr txBox="1"/>
          <p:nvPr/>
        </p:nvSpPr>
        <p:spPr>
          <a:xfrm>
            <a:off x="5164582" y="3537076"/>
            <a:ext cx="833586" cy="4069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5-10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1" name="text 1"/>
          <p:cNvSpPr txBox="1"/>
          <p:nvPr/>
        </p:nvSpPr>
        <p:spPr>
          <a:xfrm>
            <a:off x="948842" y="4237228"/>
            <a:ext cx="399116" cy="4069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2.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2" name="text 1"/>
          <p:cNvSpPr txBox="1"/>
          <p:nvPr/>
        </p:nvSpPr>
        <p:spPr>
          <a:xfrm>
            <a:off x="2163445" y="4237228"/>
            <a:ext cx="1109231" cy="4069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Foetal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4" name="text 1"/>
          <p:cNvSpPr txBox="1"/>
          <p:nvPr/>
        </p:nvSpPr>
        <p:spPr>
          <a:xfrm>
            <a:off x="5164582" y="4237228"/>
            <a:ext cx="1039326" cy="4069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25-40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5" name="text 1"/>
          <p:cNvSpPr txBox="1"/>
          <p:nvPr/>
        </p:nvSpPr>
        <p:spPr>
          <a:xfrm>
            <a:off x="948842" y="4937633"/>
            <a:ext cx="399116" cy="4069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3.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6" name="text 1"/>
          <p:cNvSpPr txBox="1"/>
          <p:nvPr/>
        </p:nvSpPr>
        <p:spPr>
          <a:xfrm>
            <a:off x="2163445" y="4937633"/>
            <a:ext cx="1595079" cy="4069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Placental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2" name="text 1"/>
          <p:cNvSpPr txBox="1"/>
          <p:nvPr/>
        </p:nvSpPr>
        <p:spPr>
          <a:xfrm>
            <a:off x="5164582" y="4937633"/>
            <a:ext cx="1039326" cy="4069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20-35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3" name="text 1"/>
          <p:cNvSpPr txBox="1"/>
          <p:nvPr/>
        </p:nvSpPr>
        <p:spPr>
          <a:xfrm>
            <a:off x="948842" y="5637809"/>
            <a:ext cx="399116" cy="4069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4.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4" name="text 1"/>
          <p:cNvSpPr txBox="1"/>
          <p:nvPr/>
        </p:nvSpPr>
        <p:spPr>
          <a:xfrm>
            <a:off x="2163445" y="5637809"/>
            <a:ext cx="2164343" cy="4069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Unexplained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5" name="text 1"/>
          <p:cNvSpPr txBox="1"/>
          <p:nvPr/>
        </p:nvSpPr>
        <p:spPr>
          <a:xfrm>
            <a:off x="5164582" y="5637809"/>
            <a:ext cx="1039326" cy="4069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15-35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7" name="text 1"/>
          <p:cNvSpPr txBox="1"/>
          <p:nvPr/>
        </p:nvSpPr>
        <p:spPr>
          <a:xfrm>
            <a:off x="8517636" y="6477914"/>
            <a:ext cx="111709" cy="15240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1200" spc="10" dirty="0">
                <a:solidFill>
                  <a:srgbClr val="9B9B9B"/>
                </a:solidFill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1"/>
          <p:cNvSpPr txBox="1"/>
          <p:nvPr/>
        </p:nvSpPr>
        <p:spPr>
          <a:xfrm>
            <a:off x="434340" y="273456"/>
            <a:ext cx="8160760" cy="6771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4400" b="1" i="1" spc="10" dirty="0">
                <a:solidFill>
                  <a:schemeClr val="tx2"/>
                </a:solidFill>
                <a:latin typeface="Calibri"/>
                <a:cs typeface="Calibri"/>
              </a:rPr>
              <a:t>MATERNAL CAUSES(RISK FACTORS)</a:t>
            </a:r>
            <a:endParaRPr sz="44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3" name="text 1"/>
          <p:cNvSpPr txBox="1"/>
          <p:nvPr/>
        </p:nvSpPr>
        <p:spPr>
          <a:xfrm>
            <a:off x="519988" y="1063229"/>
            <a:ext cx="321868" cy="2744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300" spc="10" dirty="0">
                <a:latin typeface="Arial"/>
                <a:cs typeface="Arial"/>
              </a:rPr>
              <a:t>•</a:t>
            </a:r>
            <a:endParaRPr sz="2300">
              <a:latin typeface="Arial"/>
              <a:cs typeface="Arial"/>
            </a:endParaRPr>
          </a:p>
        </p:txBody>
      </p:sp>
      <p:sp>
        <p:nvSpPr>
          <p:cNvPr id="4" name="text 1"/>
          <p:cNvSpPr txBox="1"/>
          <p:nvPr/>
        </p:nvSpPr>
        <p:spPr>
          <a:xfrm>
            <a:off x="519988" y="1108583"/>
            <a:ext cx="7175136" cy="64312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343204">
              <a:lnSpc>
                <a:spcPct val="100000"/>
              </a:lnSpc>
            </a:pPr>
            <a:r>
              <a:rPr sz="2300" spc="10" dirty="0">
                <a:latin typeface="Calibri"/>
                <a:cs typeface="Calibri"/>
              </a:rPr>
              <a:t>Obesity (&gt;30kg/m ): </a:t>
            </a:r>
            <a:r>
              <a:rPr sz="2300" b="1" spc="10" dirty="0">
                <a:latin typeface="Calibri"/>
                <a:cs typeface="Calibri"/>
              </a:rPr>
              <a:t>proven, modifiable, highest ranking</a:t>
            </a:r>
            <a:endParaRPr sz="2300">
              <a:latin typeface="Calibri"/>
              <a:cs typeface="Calibri"/>
            </a:endParaRPr>
          </a:p>
          <a:p>
            <a:pPr marL="0">
              <a:lnSpc>
                <a:spcPct val="100000"/>
              </a:lnSpc>
            </a:pPr>
            <a:r>
              <a:rPr sz="2300" spc="10" dirty="0">
                <a:latin typeface="Arial"/>
                <a:cs typeface="Arial"/>
              </a:rPr>
              <a:t>•  </a:t>
            </a:r>
            <a:r>
              <a:rPr sz="2300" spc="10" dirty="0">
                <a:latin typeface="Calibri"/>
                <a:cs typeface="Calibri"/>
              </a:rPr>
              <a:t>Maternal (&gt;35yrs)/paternal age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5" name="text 1"/>
          <p:cNvSpPr txBox="1"/>
          <p:nvPr/>
        </p:nvSpPr>
        <p:spPr>
          <a:xfrm>
            <a:off x="2990977" y="1092733"/>
            <a:ext cx="143211" cy="19537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1550" spc="10" dirty="0">
                <a:latin typeface="Calibri"/>
                <a:cs typeface="Calibri"/>
              </a:rPr>
              <a:t>2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6" name="text 1"/>
          <p:cNvSpPr txBox="1"/>
          <p:nvPr/>
        </p:nvSpPr>
        <p:spPr>
          <a:xfrm>
            <a:off x="519988" y="1764268"/>
            <a:ext cx="321868" cy="2744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300" spc="10" dirty="0">
                <a:latin typeface="Arial"/>
                <a:cs typeface="Arial"/>
              </a:rPr>
              <a:t>•</a:t>
            </a:r>
            <a:endParaRPr sz="2300">
              <a:latin typeface="Arial"/>
              <a:cs typeface="Arial"/>
            </a:endParaRPr>
          </a:p>
        </p:txBody>
      </p:sp>
      <p:sp>
        <p:nvSpPr>
          <p:cNvPr id="7" name="text 1"/>
          <p:cNvSpPr txBox="1"/>
          <p:nvPr/>
        </p:nvSpPr>
        <p:spPr>
          <a:xfrm>
            <a:off x="519988" y="1809623"/>
            <a:ext cx="7614450" cy="64312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343204">
              <a:lnSpc>
                <a:spcPct val="100000"/>
              </a:lnSpc>
            </a:pPr>
            <a:r>
              <a:rPr sz="2300" spc="10" dirty="0">
                <a:latin typeface="Calibri"/>
                <a:cs typeface="Calibri"/>
              </a:rPr>
              <a:t>Smoking/Alcohol/Drug abuse</a:t>
            </a:r>
            <a:endParaRPr sz="2300">
              <a:latin typeface="Calibri"/>
              <a:cs typeface="Calibri"/>
            </a:endParaRPr>
          </a:p>
          <a:p>
            <a:pPr marL="0">
              <a:lnSpc>
                <a:spcPct val="100000"/>
              </a:lnSpc>
            </a:pPr>
            <a:r>
              <a:rPr sz="2300" spc="10" dirty="0">
                <a:latin typeface="Arial"/>
                <a:cs typeface="Arial"/>
              </a:rPr>
              <a:t>•  </a:t>
            </a:r>
            <a:r>
              <a:rPr sz="2300" spc="10" dirty="0">
                <a:latin typeface="Calibri"/>
                <a:cs typeface="Calibri"/>
              </a:rPr>
              <a:t>Infections (malaria, hepatitis, influenza, syphilis, Toxoplasma,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8" name="text 1"/>
          <p:cNvSpPr txBox="1"/>
          <p:nvPr/>
        </p:nvSpPr>
        <p:spPr>
          <a:xfrm>
            <a:off x="519988" y="2440330"/>
            <a:ext cx="4736106" cy="64361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343204">
              <a:lnSpc>
                <a:spcPct val="100000"/>
              </a:lnSpc>
            </a:pPr>
            <a:r>
              <a:rPr sz="2300" spc="10" dirty="0">
                <a:latin typeface="Calibri"/>
                <a:cs typeface="Calibri"/>
              </a:rPr>
              <a:t>sepsis)</a:t>
            </a:r>
            <a:endParaRPr sz="2300" dirty="0">
              <a:latin typeface="Calibri"/>
              <a:cs typeface="Calibri"/>
            </a:endParaRPr>
          </a:p>
          <a:p>
            <a:pPr marL="0">
              <a:lnSpc>
                <a:spcPct val="100000"/>
              </a:lnSpc>
            </a:pPr>
            <a:r>
              <a:rPr sz="2300" spc="10" dirty="0">
                <a:latin typeface="Arial"/>
                <a:cs typeface="Arial"/>
              </a:rPr>
              <a:t>•  </a:t>
            </a:r>
            <a:r>
              <a:rPr sz="2300" spc="10" dirty="0">
                <a:latin typeface="Calibri"/>
                <a:cs typeface="Calibri"/>
              </a:rPr>
              <a:t>Medical ds –DM,HT,Thyroid Diseases</a:t>
            </a:r>
            <a:endParaRPr sz="2300" dirty="0">
              <a:latin typeface="Calibri"/>
              <a:cs typeface="Calibri"/>
            </a:endParaRPr>
          </a:p>
        </p:txBody>
      </p:sp>
      <p:sp>
        <p:nvSpPr>
          <p:cNvPr id="9" name="text 1"/>
          <p:cNvSpPr txBox="1"/>
          <p:nvPr/>
        </p:nvSpPr>
        <p:spPr>
          <a:xfrm>
            <a:off x="519988" y="3096499"/>
            <a:ext cx="321868" cy="2744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300" spc="10" dirty="0">
                <a:latin typeface="Arial"/>
                <a:cs typeface="Arial"/>
              </a:rPr>
              <a:t>•</a:t>
            </a:r>
            <a:endParaRPr sz="2300">
              <a:latin typeface="Arial"/>
              <a:cs typeface="Arial"/>
            </a:endParaRPr>
          </a:p>
        </p:txBody>
      </p:sp>
      <p:sp>
        <p:nvSpPr>
          <p:cNvPr id="10" name="text 1"/>
          <p:cNvSpPr txBox="1"/>
          <p:nvPr/>
        </p:nvSpPr>
        <p:spPr>
          <a:xfrm>
            <a:off x="519988" y="3141853"/>
            <a:ext cx="5800499" cy="70788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343204">
              <a:lnSpc>
                <a:spcPct val="100000"/>
              </a:lnSpc>
            </a:pPr>
            <a:r>
              <a:rPr sz="2300" spc="10" dirty="0">
                <a:latin typeface="Calibri"/>
                <a:cs typeface="Calibri"/>
              </a:rPr>
              <a:t>Pre-existing diseases (HD, Anaemia, Epilepsy)</a:t>
            </a:r>
            <a:endParaRPr sz="2300" dirty="0">
              <a:latin typeface="Calibri"/>
              <a:cs typeface="Calibri"/>
            </a:endParaRPr>
          </a:p>
          <a:p>
            <a:pPr marL="0">
              <a:lnSpc>
                <a:spcPct val="100000"/>
              </a:lnSpc>
            </a:pPr>
            <a:r>
              <a:rPr sz="2300" spc="10" dirty="0">
                <a:latin typeface="Arial"/>
                <a:cs typeface="Arial"/>
              </a:rPr>
              <a:t>•  </a:t>
            </a:r>
            <a:r>
              <a:rPr sz="2300" spc="10" dirty="0">
                <a:latin typeface="Calibri"/>
                <a:cs typeface="Calibri"/>
              </a:rPr>
              <a:t>Autoimmune Disorders</a:t>
            </a:r>
            <a:endParaRPr sz="2300" dirty="0">
              <a:latin typeface="Calibri"/>
              <a:cs typeface="Calibri"/>
            </a:endParaRPr>
          </a:p>
        </p:txBody>
      </p:sp>
      <p:sp>
        <p:nvSpPr>
          <p:cNvPr id="11" name="text 1"/>
          <p:cNvSpPr txBox="1"/>
          <p:nvPr/>
        </p:nvSpPr>
        <p:spPr>
          <a:xfrm>
            <a:off x="519988" y="3797262"/>
            <a:ext cx="322204" cy="27475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300" spc="10" dirty="0">
                <a:latin typeface="Arial"/>
                <a:cs typeface="Arial"/>
              </a:rPr>
              <a:t>•</a:t>
            </a:r>
            <a:endParaRPr sz="2300">
              <a:latin typeface="Arial"/>
              <a:cs typeface="Arial"/>
            </a:endParaRPr>
          </a:p>
        </p:txBody>
      </p:sp>
      <p:sp>
        <p:nvSpPr>
          <p:cNvPr id="12" name="text 1"/>
          <p:cNvSpPr txBox="1"/>
          <p:nvPr/>
        </p:nvSpPr>
        <p:spPr>
          <a:xfrm>
            <a:off x="519988" y="3842664"/>
            <a:ext cx="2587502" cy="64373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343204">
              <a:lnSpc>
                <a:spcPct val="100000"/>
              </a:lnSpc>
            </a:pPr>
            <a:r>
              <a:rPr sz="2300" spc="10" dirty="0">
                <a:latin typeface="Calibri"/>
                <a:cs typeface="Calibri"/>
              </a:rPr>
              <a:t>RH incompatibility</a:t>
            </a:r>
            <a:endParaRPr sz="2300" dirty="0">
              <a:latin typeface="Calibri"/>
              <a:cs typeface="Calibri"/>
            </a:endParaRPr>
          </a:p>
          <a:p>
            <a:pPr marL="0">
              <a:lnSpc>
                <a:spcPct val="100000"/>
              </a:lnSpc>
            </a:pPr>
            <a:r>
              <a:rPr sz="2300" spc="10" dirty="0">
                <a:latin typeface="Arial"/>
                <a:cs typeface="Arial"/>
              </a:rPr>
              <a:t>•  </a:t>
            </a:r>
            <a:r>
              <a:rPr sz="2300" spc="10" dirty="0">
                <a:latin typeface="Calibri"/>
                <a:cs typeface="Calibri"/>
              </a:rPr>
              <a:t>Hyperpyrexia</a:t>
            </a:r>
            <a:endParaRPr sz="2300" dirty="0">
              <a:latin typeface="Calibri"/>
              <a:cs typeface="Calibri"/>
            </a:endParaRPr>
          </a:p>
        </p:txBody>
      </p:sp>
      <p:sp>
        <p:nvSpPr>
          <p:cNvPr id="13" name="text 1"/>
          <p:cNvSpPr txBox="1"/>
          <p:nvPr/>
        </p:nvSpPr>
        <p:spPr>
          <a:xfrm>
            <a:off x="519988" y="4498960"/>
            <a:ext cx="321868" cy="2744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300" spc="10" dirty="0">
                <a:latin typeface="Arial"/>
                <a:cs typeface="Arial"/>
              </a:rPr>
              <a:t>•</a:t>
            </a:r>
            <a:endParaRPr sz="2300">
              <a:latin typeface="Arial"/>
              <a:cs typeface="Arial"/>
            </a:endParaRPr>
          </a:p>
        </p:txBody>
      </p:sp>
      <p:sp>
        <p:nvSpPr>
          <p:cNvPr id="15" name="text 1"/>
          <p:cNvSpPr txBox="1"/>
          <p:nvPr/>
        </p:nvSpPr>
        <p:spPr>
          <a:xfrm>
            <a:off x="519988" y="4544314"/>
            <a:ext cx="2233368" cy="70788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343204">
              <a:lnSpc>
                <a:spcPct val="100000"/>
              </a:lnSpc>
            </a:pPr>
            <a:r>
              <a:rPr sz="2300" spc="10" dirty="0">
                <a:latin typeface="Calibri"/>
                <a:cs typeface="Calibri"/>
              </a:rPr>
              <a:t>Thrombophilias</a:t>
            </a:r>
            <a:endParaRPr sz="2300" dirty="0">
              <a:latin typeface="Calibri"/>
              <a:cs typeface="Calibri"/>
            </a:endParaRPr>
          </a:p>
          <a:p>
            <a:pPr marL="0">
              <a:lnSpc>
                <a:spcPct val="100000"/>
              </a:lnSpc>
            </a:pPr>
            <a:r>
              <a:rPr sz="2300" spc="10" dirty="0">
                <a:latin typeface="Arial"/>
                <a:cs typeface="Arial"/>
              </a:rPr>
              <a:t>•  </a:t>
            </a:r>
            <a:r>
              <a:rPr sz="2300" spc="10" dirty="0">
                <a:latin typeface="Calibri"/>
                <a:cs typeface="Calibri"/>
              </a:rPr>
              <a:t>Trauma</a:t>
            </a:r>
            <a:endParaRPr sz="2300" dirty="0">
              <a:latin typeface="Calibri"/>
              <a:cs typeface="Calibri"/>
            </a:endParaRPr>
          </a:p>
        </p:txBody>
      </p:sp>
      <p:sp>
        <p:nvSpPr>
          <p:cNvPr id="21" name="text 1"/>
          <p:cNvSpPr txBox="1"/>
          <p:nvPr/>
        </p:nvSpPr>
        <p:spPr>
          <a:xfrm>
            <a:off x="8517636" y="6477914"/>
            <a:ext cx="111709" cy="15240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1200" spc="10" dirty="0">
                <a:solidFill>
                  <a:srgbClr val="9B9B9B"/>
                </a:solidFill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1"/>
          <p:cNvSpPr txBox="1"/>
          <p:nvPr/>
        </p:nvSpPr>
        <p:spPr>
          <a:xfrm>
            <a:off x="548640" y="554101"/>
            <a:ext cx="3656770" cy="6771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4400" b="1" i="1" spc="10" dirty="0">
                <a:solidFill>
                  <a:schemeClr val="accent2"/>
                </a:solidFill>
                <a:latin typeface="Calibri"/>
                <a:cs typeface="Calibri"/>
              </a:rPr>
              <a:t>FOETAL CAUSES</a:t>
            </a:r>
            <a:endParaRPr sz="4400" dirty="0">
              <a:solidFill>
                <a:schemeClr val="accent2"/>
              </a:solidFill>
              <a:latin typeface="Calibri"/>
              <a:cs typeface="Calibri"/>
            </a:endParaRPr>
          </a:p>
        </p:txBody>
      </p:sp>
      <p:sp>
        <p:nvSpPr>
          <p:cNvPr id="3" name="text 1"/>
          <p:cNvSpPr txBox="1"/>
          <p:nvPr/>
        </p:nvSpPr>
        <p:spPr>
          <a:xfrm>
            <a:off x="548640" y="1658646"/>
            <a:ext cx="3448202" cy="47033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Arial"/>
                <a:cs typeface="Arial"/>
              </a:rPr>
              <a:t>•  </a:t>
            </a:r>
            <a:r>
              <a:rPr sz="3200" spc="10" dirty="0">
                <a:latin typeface="Calibri"/>
                <a:cs typeface="Calibri"/>
              </a:rPr>
              <a:t>Multiple gestation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text 1"/>
          <p:cNvSpPr txBox="1"/>
          <p:nvPr/>
        </p:nvSpPr>
        <p:spPr>
          <a:xfrm>
            <a:off x="548640" y="2244519"/>
            <a:ext cx="1230465" cy="49244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Arial"/>
                <a:cs typeface="Arial"/>
              </a:rPr>
              <a:t>•  </a:t>
            </a:r>
            <a:r>
              <a:rPr sz="3200" spc="10" dirty="0">
                <a:latin typeface="Calibri"/>
                <a:cs typeface="Calibri"/>
              </a:rPr>
              <a:t>I</a:t>
            </a:r>
            <a:r>
              <a:rPr lang="en-US" sz="3200" spc="10" dirty="0">
                <a:latin typeface="Calibri"/>
                <a:cs typeface="Calibri"/>
              </a:rPr>
              <a:t>U</a:t>
            </a:r>
            <a:r>
              <a:rPr sz="3200" spc="10" dirty="0">
                <a:latin typeface="Calibri"/>
                <a:cs typeface="Calibri"/>
              </a:rPr>
              <a:t>GR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5" name="text 1"/>
          <p:cNvSpPr txBox="1"/>
          <p:nvPr/>
        </p:nvSpPr>
        <p:spPr>
          <a:xfrm>
            <a:off x="548640" y="2829735"/>
            <a:ext cx="3983404" cy="46997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Arial"/>
                <a:cs typeface="Arial"/>
              </a:rPr>
              <a:t>•  </a:t>
            </a:r>
            <a:r>
              <a:rPr sz="3170" spc="10" dirty="0">
                <a:latin typeface="Calibri"/>
                <a:cs typeface="Calibri"/>
              </a:rPr>
              <a:t>Congenital anomalies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6" name="text 1"/>
          <p:cNvSpPr txBox="1"/>
          <p:nvPr/>
        </p:nvSpPr>
        <p:spPr>
          <a:xfrm>
            <a:off x="548640" y="3415205"/>
            <a:ext cx="2052218" cy="46997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Arial"/>
                <a:cs typeface="Arial"/>
              </a:rPr>
              <a:t>•  </a:t>
            </a:r>
            <a:r>
              <a:rPr sz="3200" spc="10" dirty="0">
                <a:latin typeface="Calibri"/>
                <a:cs typeface="Calibri"/>
              </a:rPr>
              <a:t>Infections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8" name="text 1"/>
          <p:cNvSpPr txBox="1"/>
          <p:nvPr/>
        </p:nvSpPr>
        <p:spPr>
          <a:xfrm>
            <a:off x="548640" y="3994446"/>
            <a:ext cx="3049722" cy="47033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Arial"/>
                <a:cs typeface="Arial"/>
              </a:rPr>
              <a:t>•  </a:t>
            </a:r>
            <a:r>
              <a:rPr sz="3200" spc="10" dirty="0">
                <a:latin typeface="Calibri"/>
                <a:cs typeface="Calibri"/>
              </a:rPr>
              <a:t>G PD deficiency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text 1"/>
          <p:cNvSpPr txBox="1"/>
          <p:nvPr/>
        </p:nvSpPr>
        <p:spPr>
          <a:xfrm>
            <a:off x="1163872" y="4302768"/>
            <a:ext cx="198842" cy="27127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150" spc="10" dirty="0">
                <a:latin typeface="Calibri"/>
                <a:cs typeface="Calibri"/>
              </a:rPr>
              <a:t>6</a:t>
            </a:r>
            <a:endParaRPr sz="2100" dirty="0">
              <a:latin typeface="Calibri"/>
              <a:cs typeface="Calibri"/>
            </a:endParaRPr>
          </a:p>
        </p:txBody>
      </p:sp>
      <p:sp>
        <p:nvSpPr>
          <p:cNvPr id="10" name="text 1"/>
          <p:cNvSpPr txBox="1"/>
          <p:nvPr/>
        </p:nvSpPr>
        <p:spPr>
          <a:xfrm>
            <a:off x="624529" y="4574040"/>
            <a:ext cx="2566550" cy="46997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Arial"/>
                <a:cs typeface="Arial"/>
              </a:rPr>
              <a:t>•  </a:t>
            </a:r>
            <a:r>
              <a:rPr sz="3200" spc="10" dirty="0">
                <a:latin typeface="Calibri"/>
                <a:cs typeface="Calibri"/>
              </a:rPr>
              <a:t>Birth Defects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12" name="text 1"/>
          <p:cNvSpPr txBox="1"/>
          <p:nvPr/>
        </p:nvSpPr>
        <p:spPr>
          <a:xfrm>
            <a:off x="8439912" y="6477914"/>
            <a:ext cx="190347" cy="15240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1200" spc="10" dirty="0">
                <a:solidFill>
                  <a:srgbClr val="9B9B9B"/>
                </a:solidFill>
                <a:latin typeface="Calibri"/>
                <a:cs typeface="Calibri"/>
              </a:rPr>
              <a:t>10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1"/>
          <p:cNvSpPr txBox="1"/>
          <p:nvPr/>
        </p:nvSpPr>
        <p:spPr>
          <a:xfrm>
            <a:off x="720242" y="653669"/>
            <a:ext cx="4053033" cy="6771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4400" b="1" i="1" spc="10" dirty="0">
                <a:solidFill>
                  <a:srgbClr val="0070C0"/>
                </a:solidFill>
                <a:latin typeface="Calibri"/>
                <a:cs typeface="Calibri"/>
              </a:rPr>
              <a:t>INVESTIGATIONS </a:t>
            </a:r>
            <a:endParaRPr sz="4400" dirty="0">
              <a:solidFill>
                <a:srgbClr val="0070C0"/>
              </a:solidFill>
              <a:latin typeface="Calibri"/>
              <a:cs typeface="Calibri"/>
            </a:endParaRPr>
          </a:p>
        </p:txBody>
      </p:sp>
      <p:sp>
        <p:nvSpPr>
          <p:cNvPr id="3" name="text 1"/>
          <p:cNvSpPr txBox="1"/>
          <p:nvPr/>
        </p:nvSpPr>
        <p:spPr>
          <a:xfrm>
            <a:off x="377342" y="1282494"/>
            <a:ext cx="8436282" cy="46997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Arial"/>
                <a:cs typeface="Arial"/>
              </a:rPr>
              <a:t>•  </a:t>
            </a:r>
            <a:r>
              <a:rPr lang="en-US" sz="3200" b="1" spc="10" dirty="0">
                <a:latin typeface="Calibri"/>
                <a:cs typeface="Calibri"/>
              </a:rPr>
              <a:t>USG</a:t>
            </a:r>
            <a:r>
              <a:rPr sz="3200" b="1" spc="10" dirty="0">
                <a:latin typeface="Calibri"/>
                <a:cs typeface="Calibri"/>
              </a:rPr>
              <a:t> </a:t>
            </a:r>
            <a:r>
              <a:rPr sz="3200" spc="10" dirty="0">
                <a:latin typeface="Calibri"/>
                <a:cs typeface="Calibri"/>
              </a:rPr>
              <a:t>(100%) + Associated features can be noted  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4" name="text 1"/>
          <p:cNvSpPr txBox="1"/>
          <p:nvPr/>
        </p:nvSpPr>
        <p:spPr>
          <a:xfrm>
            <a:off x="720242" y="1784248"/>
            <a:ext cx="2650955" cy="40721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(oligo, hydrops)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text 1"/>
          <p:cNvSpPr txBox="1"/>
          <p:nvPr/>
        </p:nvSpPr>
        <p:spPr>
          <a:xfrm>
            <a:off x="377342" y="2258235"/>
            <a:ext cx="6214065" cy="46997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Arial"/>
                <a:cs typeface="Arial"/>
              </a:rPr>
              <a:t>•  </a:t>
            </a:r>
            <a:r>
              <a:rPr sz="3170" spc="10" dirty="0">
                <a:latin typeface="Calibri"/>
                <a:cs typeface="Calibri"/>
              </a:rPr>
              <a:t>Straight- X-ray abdomen (obsolete)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6" name="text 1"/>
          <p:cNvSpPr txBox="1"/>
          <p:nvPr/>
        </p:nvSpPr>
        <p:spPr>
          <a:xfrm>
            <a:off x="758342" y="2797333"/>
            <a:ext cx="8091240" cy="46732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Wingdings"/>
                <a:cs typeface="Wingdings"/>
              </a:rPr>
              <a:t></a:t>
            </a:r>
            <a:r>
              <a:rPr sz="3200" spc="10" dirty="0">
                <a:latin typeface="Calibri"/>
                <a:cs typeface="Calibri"/>
              </a:rPr>
              <a:t>Robert’s sign : Appearance of gas shadow         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text 1"/>
          <p:cNvSpPr txBox="1"/>
          <p:nvPr/>
        </p:nvSpPr>
        <p:spPr>
          <a:xfrm>
            <a:off x="1101242" y="3296437"/>
            <a:ext cx="2271433" cy="40721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Calibri"/>
                <a:cs typeface="Calibri"/>
              </a:rPr>
              <a:t>(in 12 hours) 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8" name="text 1"/>
          <p:cNvSpPr txBox="1"/>
          <p:nvPr/>
        </p:nvSpPr>
        <p:spPr>
          <a:xfrm>
            <a:off x="758342" y="3772947"/>
            <a:ext cx="6841626" cy="46732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Wingdings"/>
                <a:cs typeface="Wingdings"/>
              </a:rPr>
              <a:t></a:t>
            </a:r>
            <a:r>
              <a:rPr sz="3200" spc="10" dirty="0">
                <a:latin typeface="Calibri"/>
                <a:cs typeface="Calibri"/>
              </a:rPr>
              <a:t>Spalding sign: Collapse skull bones        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text 1"/>
          <p:cNvSpPr txBox="1"/>
          <p:nvPr/>
        </p:nvSpPr>
        <p:spPr>
          <a:xfrm>
            <a:off x="1101242" y="4272280"/>
            <a:ext cx="5005376" cy="4069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Calibri"/>
                <a:cs typeface="Calibri"/>
              </a:rPr>
              <a:t>(usually appears 7 days after )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10" name="text 1"/>
          <p:cNvSpPr txBox="1"/>
          <p:nvPr/>
        </p:nvSpPr>
        <p:spPr>
          <a:xfrm>
            <a:off x="758342" y="4748033"/>
            <a:ext cx="6237551" cy="46767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Wingdings"/>
                <a:cs typeface="Wingdings"/>
              </a:rPr>
              <a:t></a:t>
            </a:r>
            <a:r>
              <a:rPr sz="3170" spc="10" dirty="0">
                <a:latin typeface="Calibri"/>
                <a:cs typeface="Calibri"/>
              </a:rPr>
              <a:t>Ball sign : Hyperflexion of the spine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11" name="text 1"/>
          <p:cNvSpPr txBox="1"/>
          <p:nvPr/>
        </p:nvSpPr>
        <p:spPr>
          <a:xfrm>
            <a:off x="758342" y="5285085"/>
            <a:ext cx="6252018" cy="46732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Wingdings"/>
                <a:cs typeface="Wingdings"/>
              </a:rPr>
              <a:t></a:t>
            </a:r>
            <a:r>
              <a:rPr sz="3170" spc="10" dirty="0">
                <a:latin typeface="Calibri"/>
                <a:cs typeface="Calibri"/>
              </a:rPr>
              <a:t>Helix sign : Gas in umbilical arteries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12" name="text 1"/>
          <p:cNvSpPr txBox="1"/>
          <p:nvPr/>
        </p:nvSpPr>
        <p:spPr>
          <a:xfrm>
            <a:off x="758342" y="5821533"/>
            <a:ext cx="5149704" cy="46732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Wingdings"/>
                <a:cs typeface="Wingdings"/>
              </a:rPr>
              <a:t></a:t>
            </a:r>
            <a:r>
              <a:rPr sz="3170" spc="10" dirty="0">
                <a:latin typeface="Calibri"/>
                <a:cs typeface="Calibri"/>
              </a:rPr>
              <a:t>Crowding of the ribs shadow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14" name="text 1"/>
          <p:cNvSpPr txBox="1"/>
          <p:nvPr/>
        </p:nvSpPr>
        <p:spPr>
          <a:xfrm>
            <a:off x="8439912" y="6477914"/>
            <a:ext cx="190347" cy="15240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1200" spc="10" dirty="0">
                <a:solidFill>
                  <a:srgbClr val="9B9B9B"/>
                </a:solidFill>
                <a:latin typeface="Calibri"/>
                <a:cs typeface="Calibri"/>
              </a:rPr>
              <a:t>14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1"/>
          <p:cNvSpPr txBox="1"/>
          <p:nvPr/>
        </p:nvSpPr>
        <p:spPr>
          <a:xfrm>
            <a:off x="377342" y="1152350"/>
            <a:ext cx="390601" cy="33307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text 1"/>
          <p:cNvSpPr txBox="1"/>
          <p:nvPr/>
        </p:nvSpPr>
        <p:spPr>
          <a:xfrm>
            <a:off x="720242" y="1207389"/>
            <a:ext cx="651948" cy="35509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Calibri"/>
                <a:cs typeface="Calibri"/>
              </a:rPr>
              <a:t>CBC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text 1"/>
          <p:cNvSpPr txBox="1"/>
          <p:nvPr/>
        </p:nvSpPr>
        <p:spPr>
          <a:xfrm>
            <a:off x="377342" y="1664413"/>
            <a:ext cx="3136044" cy="41013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Arial"/>
                <a:cs typeface="Arial"/>
              </a:rPr>
              <a:t>•  </a:t>
            </a:r>
            <a:r>
              <a:rPr sz="2800" spc="10" dirty="0">
                <a:latin typeface="Calibri"/>
                <a:cs typeface="Calibri"/>
              </a:rPr>
              <a:t>Hb electrophoresis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text 1"/>
          <p:cNvSpPr txBox="1"/>
          <p:nvPr/>
        </p:nvSpPr>
        <p:spPr>
          <a:xfrm>
            <a:off x="377342" y="2176201"/>
            <a:ext cx="6457147" cy="41048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Arial"/>
                <a:cs typeface="Arial"/>
              </a:rPr>
              <a:t>•  </a:t>
            </a:r>
            <a:r>
              <a:rPr sz="2800" spc="10" dirty="0">
                <a:latin typeface="Calibri"/>
                <a:cs typeface="Calibri"/>
              </a:rPr>
              <a:t>Diabetes testing (HbA1c, FBS)(Silver,2013)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text 1"/>
          <p:cNvSpPr txBox="1"/>
          <p:nvPr/>
        </p:nvSpPr>
        <p:spPr>
          <a:xfrm>
            <a:off x="377342" y="2688795"/>
            <a:ext cx="390601" cy="33307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7" name="text 1"/>
          <p:cNvSpPr txBox="1"/>
          <p:nvPr/>
        </p:nvSpPr>
        <p:spPr>
          <a:xfrm>
            <a:off x="801014" y="2743834"/>
            <a:ext cx="589097" cy="35509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Calibri"/>
                <a:cs typeface="Calibri"/>
              </a:rPr>
              <a:t>TFT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text 1"/>
          <p:cNvSpPr txBox="1"/>
          <p:nvPr/>
        </p:nvSpPr>
        <p:spPr>
          <a:xfrm>
            <a:off x="389534" y="3200859"/>
            <a:ext cx="390601" cy="33307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Arial"/>
                <a:cs typeface="Arial"/>
              </a:rPr>
              <a:t>•</a:t>
            </a:r>
            <a:endParaRPr sz="2800">
              <a:latin typeface="Arial"/>
              <a:cs typeface="Arial"/>
            </a:endParaRPr>
          </a:p>
        </p:txBody>
      </p:sp>
      <p:sp>
        <p:nvSpPr>
          <p:cNvPr id="9" name="text 1"/>
          <p:cNvSpPr txBox="1"/>
          <p:nvPr/>
        </p:nvSpPr>
        <p:spPr>
          <a:xfrm>
            <a:off x="813206" y="3255899"/>
            <a:ext cx="2358521" cy="35509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Calibri"/>
                <a:cs typeface="Calibri"/>
              </a:rPr>
              <a:t>Additional Tests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text 1"/>
          <p:cNvSpPr txBox="1"/>
          <p:nvPr/>
        </p:nvSpPr>
        <p:spPr>
          <a:xfrm>
            <a:off x="422605" y="3853504"/>
            <a:ext cx="390601" cy="33307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Arial"/>
                <a:cs typeface="Arial"/>
              </a:rPr>
              <a:t>•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13" name="text 1"/>
          <p:cNvSpPr txBox="1"/>
          <p:nvPr/>
        </p:nvSpPr>
        <p:spPr>
          <a:xfrm>
            <a:off x="742297" y="3776448"/>
            <a:ext cx="7702304" cy="35509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Calibri"/>
                <a:cs typeface="Calibri"/>
              </a:rPr>
              <a:t>Serological Tests (TORCH, Syphilis, Parvovirus)             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4" name="text 1"/>
          <p:cNvSpPr txBox="1"/>
          <p:nvPr/>
        </p:nvSpPr>
        <p:spPr>
          <a:xfrm>
            <a:off x="1126042" y="4296997"/>
            <a:ext cx="5922583" cy="43088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Calibri"/>
                <a:cs typeface="Calibri"/>
              </a:rPr>
              <a:t>in all cases, opinion varies, rarely helpful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5" name="text 1"/>
          <p:cNvSpPr txBox="1"/>
          <p:nvPr/>
        </p:nvSpPr>
        <p:spPr>
          <a:xfrm>
            <a:off x="767943" y="4985452"/>
            <a:ext cx="7588669" cy="35509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Calibri"/>
                <a:cs typeface="Calibri"/>
              </a:rPr>
              <a:t>If clinical findings suggest intrauterine infection (i.e.,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6" name="text 1"/>
          <p:cNvSpPr txBox="1"/>
          <p:nvPr/>
        </p:nvSpPr>
        <p:spPr>
          <a:xfrm>
            <a:off x="1600200" y="5420566"/>
            <a:ext cx="4635371" cy="35509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Calibri"/>
                <a:cs typeface="Calibri"/>
              </a:rPr>
              <a:t>those with IUGR, microcephaly)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7" name="text 1"/>
          <p:cNvSpPr txBox="1"/>
          <p:nvPr/>
        </p:nvSpPr>
        <p:spPr>
          <a:xfrm>
            <a:off x="305714" y="474116"/>
            <a:ext cx="4514184" cy="61555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4000" b="1" i="1" spc="10" dirty="0">
                <a:solidFill>
                  <a:srgbClr val="4F6228"/>
                </a:solidFill>
                <a:latin typeface="Calibri"/>
                <a:cs typeface="Calibri"/>
              </a:rPr>
              <a:t> Maternal Evaluation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19" name="text 1"/>
          <p:cNvSpPr txBox="1"/>
          <p:nvPr/>
        </p:nvSpPr>
        <p:spPr>
          <a:xfrm>
            <a:off x="8439912" y="6477914"/>
            <a:ext cx="190347" cy="15240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1200" spc="10" dirty="0">
                <a:solidFill>
                  <a:srgbClr val="9B9B9B"/>
                </a:solidFill>
                <a:latin typeface="Calibri"/>
                <a:cs typeface="Calibri"/>
              </a:rPr>
              <a:t>23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1"/>
          <p:cNvSpPr txBox="1"/>
          <p:nvPr/>
        </p:nvSpPr>
        <p:spPr>
          <a:xfrm>
            <a:off x="305714" y="1344724"/>
            <a:ext cx="2521892" cy="46997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200" spc="10" dirty="0">
                <a:latin typeface="Arial"/>
                <a:cs typeface="Arial"/>
              </a:rPr>
              <a:t>•  </a:t>
            </a:r>
            <a:r>
              <a:rPr sz="3200" spc="10" dirty="0">
                <a:latin typeface="Calibri"/>
                <a:cs typeface="Calibri"/>
              </a:rPr>
              <a:t>Depends on: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text 1"/>
          <p:cNvSpPr txBox="1"/>
          <p:nvPr/>
        </p:nvSpPr>
        <p:spPr>
          <a:xfrm>
            <a:off x="686714" y="1929664"/>
            <a:ext cx="4947966" cy="47033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Arial"/>
                <a:cs typeface="Arial"/>
              </a:rPr>
              <a:t>•  </a:t>
            </a:r>
            <a:r>
              <a:rPr sz="3170" spc="10" dirty="0">
                <a:latin typeface="Calibri"/>
                <a:cs typeface="Calibri"/>
              </a:rPr>
              <a:t>Single or multiple gestation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4" name="text 1"/>
          <p:cNvSpPr txBox="1"/>
          <p:nvPr/>
        </p:nvSpPr>
        <p:spPr>
          <a:xfrm>
            <a:off x="686714" y="2515410"/>
            <a:ext cx="4177500" cy="46997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Arial"/>
                <a:cs typeface="Arial"/>
              </a:rPr>
              <a:t>•  </a:t>
            </a:r>
            <a:r>
              <a:rPr sz="3170" spc="10" dirty="0">
                <a:latin typeface="Calibri"/>
                <a:cs typeface="Calibri"/>
              </a:rPr>
              <a:t>Gestation age at death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5" name="text 1"/>
          <p:cNvSpPr txBox="1"/>
          <p:nvPr/>
        </p:nvSpPr>
        <p:spPr>
          <a:xfrm>
            <a:off x="686714" y="3100626"/>
            <a:ext cx="5480418" cy="46997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3170" spc="10" dirty="0">
                <a:latin typeface="Arial"/>
                <a:cs typeface="Arial"/>
              </a:rPr>
              <a:t>•  </a:t>
            </a:r>
            <a:r>
              <a:rPr sz="3170" spc="10" dirty="0">
                <a:latin typeface="Calibri"/>
                <a:cs typeface="Calibri"/>
              </a:rPr>
              <a:t>Parents wish (varied response)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6" name="text 1"/>
          <p:cNvSpPr txBox="1"/>
          <p:nvPr/>
        </p:nvSpPr>
        <p:spPr>
          <a:xfrm>
            <a:off x="1144219" y="3671500"/>
            <a:ext cx="3232090" cy="41048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Arial"/>
                <a:cs typeface="Arial"/>
              </a:rPr>
              <a:t>– </a:t>
            </a:r>
            <a:r>
              <a:rPr sz="2800" spc="10" dirty="0">
                <a:latin typeface="Calibri"/>
                <a:cs typeface="Calibri"/>
              </a:rPr>
              <a:t>Expectant approach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text 1"/>
          <p:cNvSpPr txBox="1"/>
          <p:nvPr/>
        </p:nvSpPr>
        <p:spPr>
          <a:xfrm>
            <a:off x="1601470" y="4170299"/>
            <a:ext cx="4862373" cy="3520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340" spc="10" dirty="0">
                <a:latin typeface="Arial"/>
                <a:cs typeface="Arial"/>
              </a:rPr>
              <a:t>•  </a:t>
            </a:r>
            <a:r>
              <a:rPr sz="2340" spc="10" dirty="0">
                <a:latin typeface="Calibri"/>
                <a:cs typeface="Calibri"/>
              </a:rPr>
              <a:t>80% goes in labour with in 2-3 weeks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8" name="text 1"/>
          <p:cNvSpPr txBox="1"/>
          <p:nvPr/>
        </p:nvSpPr>
        <p:spPr>
          <a:xfrm>
            <a:off x="1601470" y="4609211"/>
            <a:ext cx="6380988" cy="35204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340" spc="10" dirty="0">
                <a:latin typeface="Arial"/>
                <a:cs typeface="Arial"/>
              </a:rPr>
              <a:t>•  </a:t>
            </a:r>
            <a:r>
              <a:rPr sz="2340" spc="10" dirty="0">
                <a:latin typeface="Calibri"/>
                <a:cs typeface="Calibri"/>
              </a:rPr>
              <a:t>Emotional burden, risk of Chorioamnionitis &amp; DIC</a:t>
            </a:r>
            <a:endParaRPr sz="2300">
              <a:latin typeface="Calibri"/>
              <a:cs typeface="Calibri"/>
            </a:endParaRPr>
          </a:p>
        </p:txBody>
      </p:sp>
      <p:sp>
        <p:nvSpPr>
          <p:cNvPr id="9" name="text 1"/>
          <p:cNvSpPr txBox="1"/>
          <p:nvPr/>
        </p:nvSpPr>
        <p:spPr>
          <a:xfrm>
            <a:off x="1144219" y="5061769"/>
            <a:ext cx="2752305" cy="41048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Arial"/>
                <a:cs typeface="Arial"/>
              </a:rPr>
              <a:t>– </a:t>
            </a:r>
            <a:r>
              <a:rPr sz="2800" b="1" spc="10" dirty="0">
                <a:latin typeface="Calibri"/>
                <a:cs typeface="Calibri"/>
              </a:rPr>
              <a:t>Active approach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text 1"/>
          <p:cNvSpPr txBox="1"/>
          <p:nvPr/>
        </p:nvSpPr>
        <p:spPr>
          <a:xfrm>
            <a:off x="234391" y="544576"/>
            <a:ext cx="3600473" cy="6771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4400" b="1" i="1" spc="10" dirty="0">
                <a:solidFill>
                  <a:srgbClr val="FFFF00"/>
                </a:solidFill>
                <a:latin typeface="Calibri"/>
                <a:cs typeface="Calibri"/>
              </a:rPr>
              <a:t>MANAGEMENT</a:t>
            </a:r>
            <a:endParaRPr sz="4400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sp>
        <p:nvSpPr>
          <p:cNvPr id="12" name="text 1"/>
          <p:cNvSpPr txBox="1"/>
          <p:nvPr/>
        </p:nvSpPr>
        <p:spPr>
          <a:xfrm>
            <a:off x="8439912" y="6477914"/>
            <a:ext cx="190347" cy="15240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1200" spc="10" dirty="0">
                <a:solidFill>
                  <a:srgbClr val="9B9B9B"/>
                </a:solidFill>
                <a:latin typeface="Calibri"/>
                <a:cs typeface="Calibri"/>
              </a:rPr>
              <a:t>25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1"/>
          <p:cNvSpPr txBox="1"/>
          <p:nvPr/>
        </p:nvSpPr>
        <p:spPr>
          <a:xfrm>
            <a:off x="2938018" y="614426"/>
            <a:ext cx="3314433" cy="67710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4400" b="1" i="1" spc="10" dirty="0">
                <a:solidFill>
                  <a:srgbClr val="92D050"/>
                </a:solidFill>
                <a:latin typeface="Calibri"/>
                <a:cs typeface="Calibri"/>
              </a:rPr>
              <a:t>Complications</a:t>
            </a:r>
            <a:endParaRPr sz="4400" dirty="0">
              <a:solidFill>
                <a:srgbClr val="92D050"/>
              </a:solidFill>
              <a:latin typeface="Calibri"/>
              <a:cs typeface="Calibri"/>
            </a:endParaRPr>
          </a:p>
        </p:txBody>
      </p:sp>
      <p:sp>
        <p:nvSpPr>
          <p:cNvPr id="3" name="text 1"/>
          <p:cNvSpPr txBox="1"/>
          <p:nvPr/>
        </p:nvSpPr>
        <p:spPr>
          <a:xfrm>
            <a:off x="1006144" y="2139013"/>
            <a:ext cx="1641492" cy="41013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Arial"/>
                <a:cs typeface="Arial"/>
              </a:rPr>
              <a:t>– </a:t>
            </a:r>
            <a:r>
              <a:rPr sz="2800" spc="10" dirty="0">
                <a:latin typeface="Calibri"/>
                <a:cs typeface="Calibri"/>
              </a:rPr>
              <a:t>Infection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text 1"/>
          <p:cNvSpPr txBox="1"/>
          <p:nvPr/>
        </p:nvSpPr>
        <p:spPr>
          <a:xfrm>
            <a:off x="1006144" y="2608404"/>
            <a:ext cx="952290" cy="41013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Arial"/>
                <a:cs typeface="Arial"/>
              </a:rPr>
              <a:t>– </a:t>
            </a:r>
            <a:r>
              <a:rPr sz="2800" spc="10" dirty="0">
                <a:latin typeface="Calibri"/>
                <a:cs typeface="Calibri"/>
              </a:rPr>
              <a:t>PPH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text 1"/>
          <p:cNvSpPr txBox="1"/>
          <p:nvPr/>
        </p:nvSpPr>
        <p:spPr>
          <a:xfrm>
            <a:off x="1006144" y="3077520"/>
            <a:ext cx="2958334" cy="41048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Arial"/>
                <a:cs typeface="Arial"/>
              </a:rPr>
              <a:t>– </a:t>
            </a:r>
            <a:r>
              <a:rPr sz="2800" spc="10" dirty="0">
                <a:latin typeface="Calibri"/>
                <a:cs typeface="Calibri"/>
              </a:rPr>
              <a:t>Retained placenta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6" name="text 1"/>
          <p:cNvSpPr txBox="1"/>
          <p:nvPr/>
        </p:nvSpPr>
        <p:spPr>
          <a:xfrm>
            <a:off x="1006144" y="3547442"/>
            <a:ext cx="1826140" cy="41013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Arial"/>
                <a:cs typeface="Arial"/>
              </a:rPr>
              <a:t>– </a:t>
            </a:r>
            <a:r>
              <a:rPr sz="2800" spc="10" dirty="0">
                <a:latin typeface="Calibri"/>
                <a:cs typeface="Calibri"/>
              </a:rPr>
              <a:t>Abruption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text 1"/>
          <p:cNvSpPr txBox="1"/>
          <p:nvPr/>
        </p:nvSpPr>
        <p:spPr>
          <a:xfrm>
            <a:off x="1006144" y="4016834"/>
            <a:ext cx="863840" cy="41013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Arial"/>
                <a:cs typeface="Arial"/>
              </a:rPr>
              <a:t>– </a:t>
            </a:r>
            <a:r>
              <a:rPr sz="2800" spc="10" dirty="0">
                <a:latin typeface="Calibri"/>
                <a:cs typeface="Calibri"/>
              </a:rPr>
              <a:t>DIC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text 1"/>
          <p:cNvSpPr txBox="1"/>
          <p:nvPr/>
        </p:nvSpPr>
        <p:spPr>
          <a:xfrm>
            <a:off x="1006144" y="4485951"/>
            <a:ext cx="3115775" cy="41048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Arial"/>
                <a:cs typeface="Arial"/>
              </a:rPr>
              <a:t>– </a:t>
            </a:r>
            <a:r>
              <a:rPr sz="2800" spc="10" dirty="0">
                <a:latin typeface="Calibri"/>
                <a:cs typeface="Calibri"/>
              </a:rPr>
              <a:t>Shock, renal failure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text 1"/>
          <p:cNvSpPr txBox="1"/>
          <p:nvPr/>
        </p:nvSpPr>
        <p:spPr>
          <a:xfrm>
            <a:off x="1006144" y="4956000"/>
            <a:ext cx="1249115" cy="41013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Arial"/>
                <a:cs typeface="Arial"/>
              </a:rPr>
              <a:t>– </a:t>
            </a:r>
            <a:r>
              <a:rPr sz="2800" spc="10" dirty="0">
                <a:latin typeface="Calibri"/>
                <a:cs typeface="Calibri"/>
              </a:rPr>
              <a:t>Sepsis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0" name="text 1"/>
          <p:cNvSpPr txBox="1"/>
          <p:nvPr/>
        </p:nvSpPr>
        <p:spPr>
          <a:xfrm>
            <a:off x="1006144" y="5425341"/>
            <a:ext cx="2607342" cy="41013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2800" spc="10" dirty="0">
                <a:latin typeface="Arial"/>
                <a:cs typeface="Arial"/>
              </a:rPr>
              <a:t>– </a:t>
            </a:r>
            <a:r>
              <a:rPr sz="2800" spc="10" dirty="0">
                <a:latin typeface="Calibri"/>
                <a:cs typeface="Calibri"/>
              </a:rPr>
              <a:t>Maternal death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2" name="text 1"/>
          <p:cNvSpPr txBox="1"/>
          <p:nvPr/>
        </p:nvSpPr>
        <p:spPr>
          <a:xfrm>
            <a:off x="8439912" y="6477914"/>
            <a:ext cx="190347" cy="152400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>
              <a:lnSpc>
                <a:spcPct val="100000"/>
              </a:lnSpc>
            </a:pPr>
            <a:r>
              <a:rPr sz="1200" spc="10" dirty="0">
                <a:solidFill>
                  <a:srgbClr val="9B9B9B"/>
                </a:solidFill>
                <a:latin typeface="Calibri"/>
                <a:cs typeface="Calibri"/>
              </a:rPr>
              <a:t>29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293</TotalTime>
  <Words>504</Words>
  <Application>Microsoft Office PowerPoint</Application>
  <PresentationFormat>On-screen Show (4:3)</PresentationFormat>
  <Paragraphs>127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khalid iqbal</dc:creator>
  <cp:lastModifiedBy>khalid iqbal</cp:lastModifiedBy>
  <cp:revision>14</cp:revision>
  <dcterms:created xsi:type="dcterms:W3CDTF">2020-04-20T01:08:59Z</dcterms:created>
  <dcterms:modified xsi:type="dcterms:W3CDTF">2020-04-20T06:02:38Z</dcterms:modified>
</cp:coreProperties>
</file>